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9" r:id="rId4"/>
    <p:sldId id="258" r:id="rId5"/>
    <p:sldId id="260" r:id="rId6"/>
    <p:sldId id="262" r:id="rId7"/>
    <p:sldId id="263" r:id="rId8"/>
    <p:sldId id="264" r:id="rId9"/>
    <p:sldId id="266" r:id="rId10"/>
    <p:sldId id="267" r:id="rId11"/>
    <p:sldId id="268" r:id="rId12"/>
    <p:sldId id="269" r:id="rId13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8" autoAdjust="0"/>
    <p:restoredTop sz="85956" autoAdjust="0"/>
  </p:normalViewPr>
  <p:slideViewPr>
    <p:cSldViewPr snapToGrid="0">
      <p:cViewPr varScale="1">
        <p:scale>
          <a:sx n="75" d="100"/>
          <a:sy n="75" d="100"/>
        </p:scale>
        <p:origin x="-1589" y="-8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3258FA-F4E8-44BB-9F27-94AC8F7FA507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C91F-D92A-4F0F-99F8-4D2E2178016A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FAC91F-D92A-4F0F-99F8-4D2E2178016A}" type="slidenum">
              <a:rPr lang="pt-BR" smtClean="0"/>
              <a:pPr/>
              <a:t>1</a:t>
            </a:fld>
            <a:endParaRPr lang="pt-BR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CFAC91F-D92A-4F0F-99F8-4D2E2178016A}" type="slidenum">
              <a:rPr lang="pt-BR" smtClean="0"/>
              <a:pPr/>
              <a:t>9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3390555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3593204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385865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414123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445555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997876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526633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22478852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3553309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2106630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815317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EAB293-E181-4C48-93A5-E9AE590B5A1D}" type="datetimeFigureOut">
              <a:rPr lang="pt-BR" smtClean="0"/>
              <a:pPr/>
              <a:t>13/12/2016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7C59C5-EB2F-45EE-94A1-AA45C684E822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348304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4.png"/><Relationship Id="rId7" Type="http://schemas.openxmlformats.org/officeDocument/2006/relationships/image" Target="../media/image31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0.png"/><Relationship Id="rId5" Type="http://schemas.openxmlformats.org/officeDocument/2006/relationships/image" Target="../media/image29.jpe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 smtClean="0"/>
              <a:t>Dumbo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err="1" smtClean="0"/>
              <a:t>NuCli</a:t>
            </a:r>
            <a:r>
              <a:rPr lang="pt-BR" dirty="0" smtClean="0"/>
              <a:t> </a:t>
            </a:r>
            <a:r>
              <a:rPr lang="en-US" dirty="0" smtClean="0"/>
              <a:t>UFABC</a:t>
            </a:r>
            <a:r>
              <a:rPr lang="pt-BR" dirty="0" smtClean="0"/>
              <a:t> 2016</a:t>
            </a:r>
          </a:p>
          <a:p>
            <a:r>
              <a:rPr lang="pt-BR" sz="1400" dirty="0" err="1" smtClean="0"/>
              <a:t>Lenin</a:t>
            </a:r>
            <a:r>
              <a:rPr lang="pt-BR" sz="1400" dirty="0" smtClean="0"/>
              <a:t> </a:t>
            </a:r>
            <a:r>
              <a:rPr lang="pt-BR" sz="1400" dirty="0" err="1" smtClean="0"/>
              <a:t>Cristi</a:t>
            </a:r>
            <a:r>
              <a:rPr lang="pt-BR" sz="1400" dirty="0" smtClean="0"/>
              <a:t> – </a:t>
            </a:r>
            <a:r>
              <a:rPr lang="pt-BR" sz="1400" dirty="0" err="1" smtClean="0"/>
              <a:t>Aerospace</a:t>
            </a:r>
            <a:r>
              <a:rPr lang="pt-BR" sz="1400" dirty="0" smtClean="0"/>
              <a:t> </a:t>
            </a:r>
            <a:r>
              <a:rPr lang="en-US" sz="1400" dirty="0" smtClean="0"/>
              <a:t>Engineering</a:t>
            </a:r>
            <a:r>
              <a:rPr lang="pt-BR" sz="1400" dirty="0" smtClean="0"/>
              <a:t> (</a:t>
            </a:r>
            <a:r>
              <a:rPr lang="pt-BR" sz="1400" dirty="0" err="1" smtClean="0"/>
              <a:t>a.k.</a:t>
            </a:r>
            <a:r>
              <a:rPr lang="pt-BR" sz="1400" dirty="0" smtClean="0"/>
              <a:t>a </a:t>
            </a:r>
            <a:r>
              <a:rPr lang="pt-BR" sz="1400" dirty="0" err="1" smtClean="0"/>
              <a:t>Rocket</a:t>
            </a:r>
            <a:r>
              <a:rPr lang="pt-BR" sz="1400" dirty="0" smtClean="0"/>
              <a:t> </a:t>
            </a:r>
            <a:r>
              <a:rPr lang="pt-BR" sz="1400" dirty="0" err="1" smtClean="0"/>
              <a:t>Science</a:t>
            </a:r>
            <a:r>
              <a:rPr lang="pt-BR" sz="1400" dirty="0" smtClean="0"/>
              <a:t>)</a:t>
            </a:r>
            <a:endParaRPr lang="pt-BR" sz="1400" dirty="0"/>
          </a:p>
        </p:txBody>
      </p:sp>
    </p:spTree>
    <p:extLst>
      <p:ext uri="{BB962C8B-B14F-4D97-AF65-F5344CB8AC3E}">
        <p14:creationId xmlns="" xmlns:p14="http://schemas.microsoft.com/office/powerpoint/2010/main" val="100639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 descr="C:\Users\lenin\Downloads\dumbo\elephant_rgb_sq.pn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 rot="20296880">
            <a:off x="8403561" y="6112499"/>
            <a:ext cx="643076" cy="649572"/>
          </a:xfrm>
          <a:prstGeom prst="rect">
            <a:avLst/>
          </a:prstGeom>
          <a:noFill/>
        </p:spPr>
      </p:pic>
      <p:pic>
        <p:nvPicPr>
          <p:cNvPr id="23555" name="Picture 3" descr="C:\Users\lenin\Downloads\dumbo\spmap2.pn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162561" y="169870"/>
            <a:ext cx="8595360" cy="47458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3554" name="Picture 2" descr="C:\Users\lenin\Downloads\dumbo\spmap1.pn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391795" y="449897"/>
            <a:ext cx="8496213" cy="469106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Elipse 3"/>
          <p:cNvSpPr/>
          <p:nvPr/>
        </p:nvSpPr>
        <p:spPr>
          <a:xfrm>
            <a:off x="5019040" y="2804160"/>
            <a:ext cx="579120" cy="579120"/>
          </a:xfrm>
          <a:prstGeom prst="ellipse">
            <a:avLst/>
          </a:prstGeom>
          <a:solidFill>
            <a:schemeClr val="accent1">
              <a:alpha val="24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Elipse 4"/>
          <p:cNvSpPr/>
          <p:nvPr/>
        </p:nvSpPr>
        <p:spPr>
          <a:xfrm>
            <a:off x="5212080" y="3830320"/>
            <a:ext cx="386080" cy="386080"/>
          </a:xfrm>
          <a:prstGeom prst="ellipse">
            <a:avLst/>
          </a:prstGeom>
          <a:solidFill>
            <a:schemeClr val="accent1">
              <a:alpha val="24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Elipse 5"/>
          <p:cNvSpPr/>
          <p:nvPr/>
        </p:nvSpPr>
        <p:spPr>
          <a:xfrm>
            <a:off x="6644640" y="4348480"/>
            <a:ext cx="447040" cy="447040"/>
          </a:xfrm>
          <a:prstGeom prst="ellipse">
            <a:avLst/>
          </a:prstGeom>
          <a:solidFill>
            <a:schemeClr val="accent1">
              <a:alpha val="24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lipse 6"/>
          <p:cNvSpPr/>
          <p:nvPr/>
        </p:nvSpPr>
        <p:spPr>
          <a:xfrm>
            <a:off x="7924800" y="3261360"/>
            <a:ext cx="365760" cy="365760"/>
          </a:xfrm>
          <a:prstGeom prst="ellipse">
            <a:avLst/>
          </a:prstGeom>
          <a:solidFill>
            <a:schemeClr val="accent2">
              <a:alpha val="24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Elipse 7"/>
          <p:cNvSpPr/>
          <p:nvPr/>
        </p:nvSpPr>
        <p:spPr>
          <a:xfrm>
            <a:off x="1209040" y="1747520"/>
            <a:ext cx="497840" cy="497840"/>
          </a:xfrm>
          <a:prstGeom prst="ellipse">
            <a:avLst/>
          </a:prstGeom>
          <a:solidFill>
            <a:schemeClr val="accent2">
              <a:alpha val="24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Elipse 8"/>
          <p:cNvSpPr/>
          <p:nvPr/>
        </p:nvSpPr>
        <p:spPr>
          <a:xfrm>
            <a:off x="3200400" y="934720"/>
            <a:ext cx="701040" cy="701040"/>
          </a:xfrm>
          <a:prstGeom prst="ellipse">
            <a:avLst/>
          </a:prstGeom>
          <a:solidFill>
            <a:schemeClr val="accent2">
              <a:alpha val="24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Elipse 9"/>
          <p:cNvSpPr/>
          <p:nvPr/>
        </p:nvSpPr>
        <p:spPr>
          <a:xfrm>
            <a:off x="3210560" y="3119120"/>
            <a:ext cx="497840" cy="497840"/>
          </a:xfrm>
          <a:prstGeom prst="ellipse">
            <a:avLst/>
          </a:prstGeom>
          <a:solidFill>
            <a:schemeClr val="accent2">
              <a:alpha val="24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Elipse 10"/>
          <p:cNvSpPr/>
          <p:nvPr/>
        </p:nvSpPr>
        <p:spPr>
          <a:xfrm>
            <a:off x="2225040" y="3515360"/>
            <a:ext cx="711200" cy="711200"/>
          </a:xfrm>
          <a:prstGeom prst="ellipse">
            <a:avLst/>
          </a:prstGeom>
          <a:solidFill>
            <a:srgbClr val="C00000">
              <a:alpha val="24000"/>
            </a:srgb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lipse 11"/>
          <p:cNvSpPr/>
          <p:nvPr/>
        </p:nvSpPr>
        <p:spPr>
          <a:xfrm>
            <a:off x="6410960" y="1290320"/>
            <a:ext cx="355600" cy="355600"/>
          </a:xfrm>
          <a:prstGeom prst="ellipse">
            <a:avLst/>
          </a:prstGeom>
          <a:solidFill>
            <a:schemeClr val="accent1">
              <a:alpha val="24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Elipse 12"/>
          <p:cNvSpPr/>
          <p:nvPr/>
        </p:nvSpPr>
        <p:spPr>
          <a:xfrm>
            <a:off x="7366000" y="1991360"/>
            <a:ext cx="294640" cy="294640"/>
          </a:xfrm>
          <a:prstGeom prst="ellipse">
            <a:avLst/>
          </a:prstGeom>
          <a:solidFill>
            <a:schemeClr val="accent1">
              <a:alpha val="24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Elipse 13"/>
          <p:cNvSpPr/>
          <p:nvPr/>
        </p:nvSpPr>
        <p:spPr>
          <a:xfrm>
            <a:off x="2489200" y="2204720"/>
            <a:ext cx="436880" cy="436880"/>
          </a:xfrm>
          <a:prstGeom prst="ellipse">
            <a:avLst/>
          </a:prstGeom>
          <a:solidFill>
            <a:srgbClr val="C00000">
              <a:alpha val="24000"/>
            </a:srgb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eta circular 14"/>
          <p:cNvSpPr/>
          <p:nvPr/>
        </p:nvSpPr>
        <p:spPr>
          <a:xfrm rot="1330179">
            <a:off x="2753362" y="2346960"/>
            <a:ext cx="751840" cy="762000"/>
          </a:xfrm>
          <a:prstGeom prst="circularArrow">
            <a:avLst>
              <a:gd name="adj1" fmla="val 12500"/>
              <a:gd name="adj2" fmla="val 1142323"/>
              <a:gd name="adj3" fmla="val 20457689"/>
              <a:gd name="adj4" fmla="val 16087838"/>
              <a:gd name="adj5" fmla="val 137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Seta circular 15"/>
          <p:cNvSpPr/>
          <p:nvPr/>
        </p:nvSpPr>
        <p:spPr>
          <a:xfrm rot="3375221" flipH="1">
            <a:off x="1818642" y="1838960"/>
            <a:ext cx="751840" cy="762000"/>
          </a:xfrm>
          <a:prstGeom prst="circularArrow">
            <a:avLst>
              <a:gd name="adj1" fmla="val 12500"/>
              <a:gd name="adj2" fmla="val 1142323"/>
              <a:gd name="adj3" fmla="val 20457689"/>
              <a:gd name="adj4" fmla="val 16087838"/>
              <a:gd name="adj5" fmla="val 1371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Seta para cima 16"/>
          <p:cNvSpPr/>
          <p:nvPr/>
        </p:nvSpPr>
        <p:spPr>
          <a:xfrm rot="2540581">
            <a:off x="3051518" y="1649746"/>
            <a:ext cx="193249" cy="53780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eta para cima 17"/>
          <p:cNvSpPr/>
          <p:nvPr/>
        </p:nvSpPr>
        <p:spPr>
          <a:xfrm rot="350674">
            <a:off x="2521948" y="2779593"/>
            <a:ext cx="251270" cy="62054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eta para cima 18"/>
          <p:cNvSpPr/>
          <p:nvPr/>
        </p:nvSpPr>
        <p:spPr>
          <a:xfrm rot="20134464">
            <a:off x="7701912" y="2514061"/>
            <a:ext cx="185052" cy="632791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Seta para cima 19"/>
          <p:cNvSpPr/>
          <p:nvPr/>
        </p:nvSpPr>
        <p:spPr>
          <a:xfrm rot="14612469">
            <a:off x="6338145" y="2252941"/>
            <a:ext cx="229133" cy="637464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tângulo 20"/>
          <p:cNvSpPr/>
          <p:nvPr/>
        </p:nvSpPr>
        <p:spPr>
          <a:xfrm>
            <a:off x="0" y="6627168"/>
            <a:ext cx="2305439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 smtClean="0"/>
              <a:t>PMSP - http://geosampa.prefeitura.sp.gov.br</a:t>
            </a:r>
            <a:endParaRPr lang="en-US" sz="900" dirty="0"/>
          </a:p>
        </p:txBody>
      </p:sp>
      <p:sp>
        <p:nvSpPr>
          <p:cNvPr id="22" name="CaixaDeTexto 21"/>
          <p:cNvSpPr txBox="1"/>
          <p:nvPr/>
        </p:nvSpPr>
        <p:spPr>
          <a:xfrm>
            <a:off x="314961" y="5435600"/>
            <a:ext cx="84632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Based on the weather forecast plot focuses days in advance to the birth of mosquitoes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Increase the efficiency and effectiveness of combat strategies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Even  predict the movement of the disease based on the reproductive cycle, rainfall and flying range </a:t>
            </a:r>
            <a:endParaRPr lang="en-US" dirty="0"/>
          </a:p>
        </p:txBody>
      </p:sp>
      <p:sp>
        <p:nvSpPr>
          <p:cNvPr id="24" name="Símbolo de 'Não' 23"/>
          <p:cNvSpPr/>
          <p:nvPr/>
        </p:nvSpPr>
        <p:spPr>
          <a:xfrm>
            <a:off x="2611120" y="2168964"/>
            <a:ext cx="436880" cy="411675"/>
          </a:xfrm>
          <a:prstGeom prst="noSmoking">
            <a:avLst>
              <a:gd name="adj" fmla="val 18802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Símbolo de 'Não' 24"/>
          <p:cNvSpPr/>
          <p:nvPr/>
        </p:nvSpPr>
        <p:spPr>
          <a:xfrm>
            <a:off x="7782560" y="3357684"/>
            <a:ext cx="436880" cy="411675"/>
          </a:xfrm>
          <a:prstGeom prst="noSmoking">
            <a:avLst>
              <a:gd name="adj" fmla="val 18802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Símbolo de 'Não' 25"/>
          <p:cNvSpPr/>
          <p:nvPr/>
        </p:nvSpPr>
        <p:spPr>
          <a:xfrm>
            <a:off x="2570480" y="3550724"/>
            <a:ext cx="436880" cy="411675"/>
          </a:xfrm>
          <a:prstGeom prst="noSmoking">
            <a:avLst>
              <a:gd name="adj" fmla="val 18802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Ma'at</a:t>
            </a:r>
            <a:endParaRPr lang="en-US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C:\Users\lenin\Downloads\dumbo\Selanit-Maat.pn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3723641" y="3413760"/>
            <a:ext cx="1698720" cy="1893570"/>
          </a:xfrm>
          <a:prstGeom prst="rect">
            <a:avLst/>
          </a:prstGeom>
          <a:noFill/>
        </p:spPr>
      </p:pic>
      <p:pic>
        <p:nvPicPr>
          <p:cNvPr id="7" name="Picture 2" descr="C:\Users\lenin\Downloads\dumbo\elephant_rgb_sq.pn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6827520" y="4747240"/>
            <a:ext cx="1166921" cy="1178708"/>
          </a:xfrm>
          <a:prstGeom prst="rect">
            <a:avLst/>
          </a:prstGeom>
          <a:noFill/>
        </p:spPr>
      </p:pic>
      <p:pic>
        <p:nvPicPr>
          <p:cNvPr id="8" name="Picture 2" descr="C:\Users\lenin\Downloads\dumbo\Apache_Hive_logo.svg.pn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6743701" y="4627058"/>
            <a:ext cx="435536" cy="391982"/>
          </a:xfrm>
          <a:prstGeom prst="rect">
            <a:avLst/>
          </a:prstGeom>
          <a:noFill/>
        </p:spPr>
      </p:pic>
      <p:pic>
        <p:nvPicPr>
          <p:cNvPr id="9" name="Picture 3" descr="C:\Users\lenin\Downloads\dumbo\download.jpg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7919403" y="5535895"/>
            <a:ext cx="366831" cy="436280"/>
          </a:xfrm>
          <a:prstGeom prst="rect">
            <a:avLst/>
          </a:prstGeom>
          <a:noFill/>
        </p:spPr>
      </p:pic>
      <p:pic>
        <p:nvPicPr>
          <p:cNvPr id="10" name="Picture 4" descr="C:\Users\lenin\Downloads\dumbo\Spark-logo-192x100px.png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7162800" y="5861242"/>
            <a:ext cx="526323" cy="274127"/>
          </a:xfrm>
          <a:prstGeom prst="rect">
            <a:avLst/>
          </a:prstGeom>
          <a:noFill/>
        </p:spPr>
      </p:pic>
      <p:pic>
        <p:nvPicPr>
          <p:cNvPr id="11" name="Picture 5" descr="C:\Users\lenin\Downloads\dumbo\Storm_logo.png"/>
          <p:cNvPicPr>
            <a:picLocks noChangeAspect="1" noChangeArrowheads="1"/>
          </p:cNvPicPr>
          <p:nvPr/>
        </p:nvPicPr>
        <p:blipFill>
          <a:blip r:embed="rId7" cstate="screen"/>
          <a:srcRect/>
          <a:stretch>
            <a:fillRect/>
          </a:stretch>
        </p:blipFill>
        <p:spPr bwMode="auto">
          <a:xfrm>
            <a:off x="7598152" y="4643622"/>
            <a:ext cx="611128" cy="223018"/>
          </a:xfrm>
          <a:prstGeom prst="rect">
            <a:avLst/>
          </a:prstGeom>
          <a:noFill/>
        </p:spPr>
      </p:pic>
      <p:pic>
        <p:nvPicPr>
          <p:cNvPr id="12" name="Picture 6" descr="C:\Users\lenin\Downloads\dumbo\Phoenix-bird-trans.png"/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6573520" y="5121540"/>
            <a:ext cx="191796" cy="279703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Ma'at</a:t>
            </a:r>
            <a:endParaRPr lang="en-US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C:\Users\lenin\Downloads\dumbo\Selanit-Maat.pn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3723641" y="3413760"/>
            <a:ext cx="1698720" cy="189357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://2.bp.blogspot.com/-GuAVu2-O6SE/TxFOO4FjosI/AAAAAAAAFL8/CwEWWJrjIX4/s1600/2.gif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2264715" y="229277"/>
            <a:ext cx="4954785" cy="4020109"/>
          </a:xfrm>
          <a:prstGeom prst="rect">
            <a:avLst/>
          </a:prstGeom>
          <a:noFill/>
        </p:spPr>
      </p:pic>
      <p:pic>
        <p:nvPicPr>
          <p:cNvPr id="1029" name="Picture 5" descr="C:\Users\lenin\Downloads\dumbo\canstock16095111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3809218" y="5404841"/>
            <a:ext cx="1060486" cy="1197968"/>
          </a:xfrm>
          <a:prstGeom prst="rect">
            <a:avLst/>
          </a:prstGeom>
          <a:noFill/>
        </p:spPr>
      </p:pic>
      <p:sp>
        <p:nvSpPr>
          <p:cNvPr id="9" name="Seta para baixo 8"/>
          <p:cNvSpPr/>
          <p:nvPr/>
        </p:nvSpPr>
        <p:spPr>
          <a:xfrm>
            <a:off x="4114792" y="4351660"/>
            <a:ext cx="542260" cy="10207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6" descr="C:\Users\lenin\Downloads\dumbo\f7b202a8eaba4b424be52bcbaa043727b6ad9860.pn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2664735" y="4495754"/>
            <a:ext cx="1099699" cy="398167"/>
          </a:xfrm>
          <a:prstGeom prst="rect">
            <a:avLst/>
          </a:prstGeom>
          <a:noFill/>
        </p:spPr>
      </p:pic>
      <p:pic>
        <p:nvPicPr>
          <p:cNvPr id="1031" name="Picture 7" descr="C:\Users\lenin\Downloads\dumbo\4c82ad8a84a4570114915faf7c4e41e5028af180.png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4887418" y="4474932"/>
            <a:ext cx="1945508" cy="599743"/>
          </a:xfrm>
          <a:prstGeom prst="rect">
            <a:avLst/>
          </a:prstGeom>
          <a:noFill/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://2.bp.blogspot.com/-GuAVu2-O6SE/TxFOO4FjosI/AAAAAAAAFL8/CwEWWJrjIX4/s1600/2.gif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233896" y="239909"/>
            <a:ext cx="4954785" cy="4020109"/>
          </a:xfrm>
          <a:prstGeom prst="rect">
            <a:avLst/>
          </a:prstGeom>
          <a:noFill/>
        </p:spPr>
      </p:pic>
      <p:pic>
        <p:nvPicPr>
          <p:cNvPr id="1029" name="Picture 5" descr="C:\Users\lenin\Downloads\dumbo\canstock16095111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1778399" y="5415473"/>
            <a:ext cx="1060486" cy="1197968"/>
          </a:xfrm>
          <a:prstGeom prst="rect">
            <a:avLst/>
          </a:prstGeom>
          <a:noFill/>
        </p:spPr>
      </p:pic>
      <p:sp>
        <p:nvSpPr>
          <p:cNvPr id="9" name="Seta para baixo 8"/>
          <p:cNvSpPr/>
          <p:nvPr/>
        </p:nvSpPr>
        <p:spPr>
          <a:xfrm>
            <a:off x="2083973" y="4362292"/>
            <a:ext cx="542260" cy="10207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6" descr="C:\Users\lenin\Downloads\dumbo\f7b202a8eaba4b424be52bcbaa043727b6ad9860.pn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633916" y="4506386"/>
            <a:ext cx="1099699" cy="398167"/>
          </a:xfrm>
          <a:prstGeom prst="rect">
            <a:avLst/>
          </a:prstGeom>
          <a:noFill/>
        </p:spPr>
      </p:pic>
      <p:pic>
        <p:nvPicPr>
          <p:cNvPr id="1031" name="Picture 7" descr="C:\Users\lenin\Downloads\dumbo\4c82ad8a84a4570114915faf7c4e41e5028af180.png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2856599" y="4485564"/>
            <a:ext cx="1945508" cy="599743"/>
          </a:xfrm>
          <a:prstGeom prst="rect">
            <a:avLst/>
          </a:prstGeom>
          <a:noFill/>
        </p:spPr>
      </p:pic>
      <p:pic>
        <p:nvPicPr>
          <p:cNvPr id="8" name="Picture 8" descr="C:\Users\lenin\Downloads\dumbo\Public Health Word Cloud.jpg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5678506" y="2083983"/>
            <a:ext cx="3465494" cy="2740320"/>
          </a:xfrm>
          <a:prstGeom prst="rect">
            <a:avLst/>
          </a:prstGeom>
          <a:noFill/>
        </p:spPr>
      </p:pic>
      <p:sp>
        <p:nvSpPr>
          <p:cNvPr id="10" name="Seta para baixo 9"/>
          <p:cNvSpPr/>
          <p:nvPr/>
        </p:nvSpPr>
        <p:spPr>
          <a:xfrm rot="16200000" flipH="1">
            <a:off x="4777556" y="2856015"/>
            <a:ext cx="542260" cy="102072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lenin\Downloads\dumbo\1200px-Global_Aedes_aegypti_distribution_(e08347).pn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292161" y="10160"/>
            <a:ext cx="8648391" cy="3545840"/>
          </a:xfrm>
          <a:prstGeom prst="rect">
            <a:avLst/>
          </a:prstGeom>
          <a:noFill/>
        </p:spPr>
      </p:pic>
      <p:sp>
        <p:nvSpPr>
          <p:cNvPr id="1028" name="AutoShape 4" descr=" \vec F = + m_{(t)} {\mathrm{d} \vec v_{(t)} \over \mathrm{d}t} = \Sigma \vec F_{ext} + \vec {u_{(t)}} \frac{\mathrm{d} m_{(t)}}{\mathrm{d}t}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 \vec F = + m_{(t)} {\mathrm{d} \vec v_{(t)} \over \mathrm{d}t} = \Sigma \vec F_{ext} + \vec {u_{(t)}} \frac{\mathrm{d} m_{(t)}}{\mathrm{d}t}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\vec {F} = m\vec {a}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i="1" dirty="0" smtClean="0"/>
              <a:t>Aedes aegypti</a:t>
            </a:r>
            <a:endParaRPr lang="en-US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sz="1800" dirty="0" smtClean="0"/>
              <a:t>(</a:t>
            </a:r>
            <a:r>
              <a:rPr lang="pt-BR" sz="1800" dirty="0" err="1" smtClean="0"/>
              <a:t>aēdēs</a:t>
            </a:r>
            <a:r>
              <a:rPr lang="pt-BR" sz="1800" dirty="0" smtClean="0"/>
              <a:t> </a:t>
            </a:r>
            <a:r>
              <a:rPr lang="pt-BR" sz="1800" dirty="0" err="1" smtClean="0"/>
              <a:t>from</a:t>
            </a:r>
            <a:r>
              <a:rPr lang="pt-BR" sz="1800" dirty="0" smtClean="0"/>
              <a:t> </a:t>
            </a:r>
            <a:r>
              <a:rPr lang="pt-BR" sz="1800" dirty="0" err="1" smtClean="0"/>
              <a:t>greek</a:t>
            </a:r>
            <a:r>
              <a:rPr lang="pt-BR" sz="1800" dirty="0" smtClean="0"/>
              <a:t> </a:t>
            </a:r>
            <a:r>
              <a:rPr lang="pt-BR" sz="1800" dirty="0" err="1" smtClean="0"/>
              <a:t>αηδής</a:t>
            </a:r>
            <a:r>
              <a:rPr lang="pt-BR" sz="1800" dirty="0" smtClean="0"/>
              <a:t> “</a:t>
            </a:r>
            <a:r>
              <a:rPr lang="pt-BR" sz="1800" dirty="0" err="1" smtClean="0"/>
              <a:t>hated</a:t>
            </a:r>
            <a:r>
              <a:rPr lang="pt-BR" sz="1800" dirty="0" smtClean="0"/>
              <a:t>“ </a:t>
            </a:r>
            <a:r>
              <a:rPr lang="pt-BR" sz="1800" dirty="0" err="1" smtClean="0"/>
              <a:t>ægypti</a:t>
            </a:r>
            <a:r>
              <a:rPr lang="pt-BR" sz="1800" dirty="0" smtClean="0"/>
              <a:t> </a:t>
            </a:r>
            <a:r>
              <a:rPr lang="pt-BR" sz="1800" dirty="0" err="1" smtClean="0"/>
              <a:t>from</a:t>
            </a:r>
            <a:r>
              <a:rPr lang="pt-BR" sz="1800" dirty="0" smtClean="0"/>
              <a:t> </a:t>
            </a:r>
            <a:r>
              <a:rPr lang="pt-BR" sz="1800" dirty="0" err="1" smtClean="0"/>
              <a:t>latin</a:t>
            </a:r>
            <a:r>
              <a:rPr lang="pt-BR" sz="1800" dirty="0" smtClean="0"/>
              <a:t> “</a:t>
            </a:r>
            <a:r>
              <a:rPr lang="pt-BR" sz="1800" dirty="0" err="1" smtClean="0"/>
              <a:t>from</a:t>
            </a:r>
            <a:r>
              <a:rPr lang="pt-BR" sz="1800" dirty="0" smtClean="0"/>
              <a:t> </a:t>
            </a:r>
            <a:r>
              <a:rPr lang="pt-BR" sz="1800" dirty="0" err="1" smtClean="0"/>
              <a:t>Egypt</a:t>
            </a:r>
            <a:r>
              <a:rPr lang="pt-BR" sz="1800" dirty="0" smtClean="0"/>
              <a:t>")</a:t>
            </a:r>
            <a:endParaRPr lang="en-US" sz="1800" dirty="0"/>
          </a:p>
        </p:txBody>
      </p:sp>
      <p:sp>
        <p:nvSpPr>
          <p:cNvPr id="8" name="Retângulo 7"/>
          <p:cNvSpPr/>
          <p:nvPr/>
        </p:nvSpPr>
        <p:spPr>
          <a:xfrm>
            <a:off x="0" y="6350169"/>
            <a:ext cx="81788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 smtClean="0"/>
              <a:t>By Moritz UG Kraemer, Marianne E </a:t>
            </a:r>
            <a:r>
              <a:rPr lang="en-US" sz="900" dirty="0" err="1" smtClean="0"/>
              <a:t>Sinka</a:t>
            </a:r>
            <a:r>
              <a:rPr lang="en-US" sz="900" dirty="0" smtClean="0"/>
              <a:t>, Kirsten A </a:t>
            </a:r>
            <a:r>
              <a:rPr lang="en-US" sz="900" dirty="0" err="1" smtClean="0"/>
              <a:t>Duda</a:t>
            </a:r>
            <a:r>
              <a:rPr lang="en-US" sz="900" dirty="0" smtClean="0"/>
              <a:t>, Adrian QN </a:t>
            </a:r>
            <a:r>
              <a:rPr lang="en-US" sz="900" dirty="0" err="1" smtClean="0"/>
              <a:t>Mylne</a:t>
            </a:r>
            <a:r>
              <a:rPr lang="en-US" sz="900" dirty="0" smtClean="0"/>
              <a:t>, Freya M Shearer, Christopher M Barker, Chester G Moore, Roberta G </a:t>
            </a:r>
            <a:r>
              <a:rPr lang="en-US" sz="900" dirty="0" err="1" smtClean="0"/>
              <a:t>Carvalho</a:t>
            </a:r>
            <a:r>
              <a:rPr lang="en-US" sz="900" dirty="0" smtClean="0"/>
              <a:t>, </a:t>
            </a:r>
            <a:r>
              <a:rPr lang="en-US" sz="900" dirty="0" err="1" smtClean="0"/>
              <a:t>Giovanini</a:t>
            </a:r>
            <a:r>
              <a:rPr lang="en-US" sz="900" dirty="0" smtClean="0"/>
              <a:t> E Coelho, </a:t>
            </a:r>
            <a:r>
              <a:rPr lang="en-US" sz="900" dirty="0" err="1" smtClean="0"/>
              <a:t>Wim</a:t>
            </a:r>
            <a:r>
              <a:rPr lang="en-US" sz="900" dirty="0" smtClean="0"/>
              <a:t> Van </a:t>
            </a:r>
            <a:r>
              <a:rPr lang="en-US" sz="900" dirty="0" err="1" smtClean="0"/>
              <a:t>Bortel</a:t>
            </a:r>
            <a:r>
              <a:rPr lang="en-US" sz="900" dirty="0" smtClean="0"/>
              <a:t>, Guy </a:t>
            </a:r>
            <a:r>
              <a:rPr lang="en-US" sz="900" dirty="0" err="1" smtClean="0"/>
              <a:t>Hendrickx</a:t>
            </a:r>
            <a:r>
              <a:rPr lang="en-US" sz="900" dirty="0" smtClean="0"/>
              <a:t>, Francis </a:t>
            </a:r>
            <a:r>
              <a:rPr lang="en-US" sz="900" dirty="0" err="1" smtClean="0"/>
              <a:t>Schaffner</a:t>
            </a:r>
            <a:r>
              <a:rPr lang="en-US" sz="900" dirty="0" smtClean="0"/>
              <a:t>, </a:t>
            </a:r>
            <a:r>
              <a:rPr lang="en-US" sz="900" dirty="0" err="1" smtClean="0"/>
              <a:t>Iqbal</a:t>
            </a:r>
            <a:r>
              <a:rPr lang="en-US" sz="900" dirty="0" smtClean="0"/>
              <a:t> RF </a:t>
            </a:r>
            <a:r>
              <a:rPr lang="en-US" sz="900" dirty="0" err="1" smtClean="0"/>
              <a:t>Elyazar</a:t>
            </a:r>
            <a:r>
              <a:rPr lang="en-US" sz="900" dirty="0" smtClean="0"/>
              <a:t>, </a:t>
            </a:r>
            <a:r>
              <a:rPr lang="en-US" sz="900" dirty="0" err="1" smtClean="0"/>
              <a:t>Hwa</a:t>
            </a:r>
            <a:r>
              <a:rPr lang="en-US" sz="900" dirty="0" smtClean="0"/>
              <a:t>-Jen </a:t>
            </a:r>
            <a:r>
              <a:rPr lang="en-US" sz="900" dirty="0" err="1" smtClean="0"/>
              <a:t>Teng</a:t>
            </a:r>
            <a:r>
              <a:rPr lang="en-US" sz="900" dirty="0" smtClean="0"/>
              <a:t>, Oliver J Brady, Jane P Messina, David M </a:t>
            </a:r>
            <a:r>
              <a:rPr lang="en-US" sz="900" dirty="0" err="1" smtClean="0"/>
              <a:t>Pigott</a:t>
            </a:r>
            <a:r>
              <a:rPr lang="en-US" sz="900" dirty="0" smtClean="0"/>
              <a:t>, Thomas W Scott, David L Smith, GR William </a:t>
            </a:r>
            <a:r>
              <a:rPr lang="en-US" sz="900" dirty="0" err="1" smtClean="0"/>
              <a:t>Wint</a:t>
            </a:r>
            <a:r>
              <a:rPr lang="en-US" sz="900" dirty="0" smtClean="0"/>
              <a:t>, Nick Golding, Simon I Hay - elifesciences.org/content/4/e08347</a:t>
            </a:r>
            <a:endParaRPr lang="en-US" sz="900" dirty="0"/>
          </a:p>
        </p:txBody>
      </p:sp>
      <p:sp>
        <p:nvSpPr>
          <p:cNvPr id="9" name="Retângulo 8"/>
          <p:cNvSpPr/>
          <p:nvPr/>
        </p:nvSpPr>
        <p:spPr>
          <a:xfrm>
            <a:off x="4378960" y="4084935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600" dirty="0" smtClean="0"/>
              <a:t>Global map of the predicted distribution of </a:t>
            </a:r>
            <a:r>
              <a:rPr lang="en-US" sz="1600" i="1" dirty="0" err="1" smtClean="0"/>
              <a:t>Aedes</a:t>
            </a:r>
            <a:r>
              <a:rPr lang="en-US" sz="1600" i="1" dirty="0" smtClean="0"/>
              <a:t> </a:t>
            </a:r>
            <a:r>
              <a:rPr lang="en-US" sz="1600" i="1" dirty="0" err="1" smtClean="0"/>
              <a:t>aegypti</a:t>
            </a:r>
            <a:r>
              <a:rPr lang="en-US" sz="1600" dirty="0" smtClean="0"/>
              <a:t> in 2015. The map depicts the probability of occurrence (from 0 blue to 1 red)</a:t>
            </a:r>
            <a:endParaRPr lang="en-US" sz="1600" dirty="0"/>
          </a:p>
        </p:txBody>
      </p:sp>
      <p:sp>
        <p:nvSpPr>
          <p:cNvPr id="10" name="CaixaDeTexto 9"/>
          <p:cNvSpPr txBox="1"/>
          <p:nvPr/>
        </p:nvSpPr>
        <p:spPr>
          <a:xfrm>
            <a:off x="274320" y="4460240"/>
            <a:ext cx="433099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Very hard to control 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Rapid adaptation in urban environments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Eggs resist months until the arrival of water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The water on a  bottle cap is sufficient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Develops in dirty water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lenin\Downloads\dumbo\elephant_rgb_sq.pn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162560" y="3183761"/>
            <a:ext cx="3627437" cy="3664079"/>
          </a:xfrm>
          <a:prstGeom prst="rect">
            <a:avLst/>
          </a:prstGeom>
          <a:noFill/>
        </p:spPr>
      </p:pic>
      <p:sp>
        <p:nvSpPr>
          <p:cNvPr id="1028" name="AutoShape 4" descr=" \vec F = + m_{(t)} {\mathrm{d} \vec v_{(t)} \over \mathrm{d}t} = \Sigma \vec F_{ext} + \vec {u_{(t)}} \frac{\mathrm{d} m_{(t)}}{\mathrm{d}t}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 \vec F = + m_{(t)} {\mathrm{d} \vec v_{(t)} \over \mathrm{d}t} = \Sigma \vec F_{ext} + \vec {u_{(t)}} \frac{\mathrm{d} m_{(t)}}{\mathrm{d}t}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\vec {F} = m\vec {a}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i="1" dirty="0" smtClean="0"/>
              <a:t>Hadoop</a:t>
            </a:r>
            <a:endParaRPr lang="en-US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sz="1800" dirty="0" smtClean="0"/>
              <a:t>(</a:t>
            </a:r>
            <a:r>
              <a:rPr lang="en-US" sz="1800" dirty="0" smtClean="0"/>
              <a:t>from a toy of Doug's son</a:t>
            </a:r>
            <a:r>
              <a:rPr lang="pt-BR" sz="1800" dirty="0" smtClean="0"/>
              <a:t>)</a:t>
            </a:r>
            <a:endParaRPr lang="en-US" sz="1800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355601" y="447040"/>
            <a:ext cx="7782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it-IT" dirty="0" smtClean="0"/>
              <a:t>It’s the “standard” BigData ecosystem</a:t>
            </a:r>
          </a:p>
          <a:p>
            <a:pPr>
              <a:buFont typeface="Arial" pitchFamily="34" charset="0"/>
              <a:buChar char="•"/>
            </a:pPr>
            <a:r>
              <a:rPr lang="it-IT" dirty="0" smtClean="0"/>
              <a:t>Created by Doug Cutting and Mike Cafarella in 2005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Inspired by Google papers on </a:t>
            </a:r>
            <a:r>
              <a:rPr lang="en-US" dirty="0" err="1" smtClean="0"/>
              <a:t>MapReduce</a:t>
            </a:r>
            <a:r>
              <a:rPr lang="en-US" dirty="0" smtClean="0"/>
              <a:t> and Google File System</a:t>
            </a:r>
            <a:endParaRPr lang="it-IT" dirty="0" smtClean="0"/>
          </a:p>
          <a:p>
            <a:pPr>
              <a:buFont typeface="Arial" pitchFamily="34" charset="0"/>
              <a:buChar char="•"/>
            </a:pPr>
            <a:r>
              <a:rPr lang="it-IT" dirty="0" smtClean="0"/>
              <a:t>Capable to compute </a:t>
            </a:r>
            <a:r>
              <a:rPr lang="it-IT" b="1" dirty="0" smtClean="0"/>
              <a:t>massive</a:t>
            </a:r>
            <a:r>
              <a:rPr lang="it-IT" dirty="0" smtClean="0"/>
              <a:t> parallel jobs across thousands of nodes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4683760" y="4628803"/>
            <a:ext cx="409448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Huge, immense, enormous, tremendous, large, big, </a:t>
            </a:r>
            <a:r>
              <a:rPr lang="en-US" sz="2400" b="1" dirty="0" smtClean="0"/>
              <a:t>whopping</a:t>
            </a:r>
            <a:r>
              <a:rPr lang="en-US" sz="2400" dirty="0" smtClean="0"/>
              <a:t>, gigantic, </a:t>
            </a:r>
            <a:r>
              <a:rPr lang="en-US" sz="2400" b="1" dirty="0" smtClean="0"/>
              <a:t>mammoth</a:t>
            </a:r>
            <a:r>
              <a:rPr lang="en-US" sz="2400" dirty="0" smtClean="0"/>
              <a:t>, gross, monumental, terrific, </a:t>
            </a:r>
            <a:r>
              <a:rPr lang="en-US" sz="2400" b="1" dirty="0" smtClean="0"/>
              <a:t>obscene</a:t>
            </a:r>
            <a:r>
              <a:rPr lang="en-US" sz="2400" dirty="0" smtClean="0"/>
              <a:t> amounts of data</a:t>
            </a:r>
            <a:endParaRPr lang="en-US" sz="2400" dirty="0"/>
          </a:p>
        </p:txBody>
      </p:sp>
      <p:sp>
        <p:nvSpPr>
          <p:cNvPr id="18" name="Retângulo 17"/>
          <p:cNvSpPr/>
          <p:nvPr/>
        </p:nvSpPr>
        <p:spPr>
          <a:xfrm>
            <a:off x="0" y="6627168"/>
            <a:ext cx="238719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 smtClean="0"/>
              <a:t>https://en.wikipedia.org/wiki/Apache_Hadoop</a:t>
            </a:r>
            <a:endParaRPr lang="en-US" sz="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lenin\Downloads\dumbo\elephant_rgb_sq.pn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5953760" y="2245359"/>
            <a:ext cx="2658059" cy="2684909"/>
          </a:xfrm>
          <a:prstGeom prst="rect">
            <a:avLst/>
          </a:prstGeom>
          <a:noFill/>
        </p:spPr>
      </p:pic>
      <p:sp>
        <p:nvSpPr>
          <p:cNvPr id="1028" name="AutoShape 4" descr=" \vec F = + m_{(t)} {\mathrm{d} \vec v_{(t)} \over \mathrm{d}t} = \Sigma \vec F_{ext} + \vec {u_{(t)}} \frac{\mathrm{d} m_{(t)}}{\mathrm{d}t}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 \vec F = + m_{(t)} {\mathrm{d} \vec v_{(t)} \over \mathrm{d}t} = \Sigma \vec F_{ext} + \vec {u_{(t)}} \frac{\mathrm{d} m_{(t)}}{\mathrm{d}t}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\vec {F} = m\vec {a}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PT" i="1" dirty="0" smtClean="0"/>
              <a:t>Hadoop</a:t>
            </a:r>
            <a:endParaRPr lang="en-US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sz="1800" dirty="0" smtClean="0"/>
              <a:t>(</a:t>
            </a:r>
            <a:r>
              <a:rPr lang="en-US" sz="1800" dirty="0" smtClean="0"/>
              <a:t>from a toy of Doug's son</a:t>
            </a:r>
            <a:r>
              <a:rPr lang="pt-BR" sz="1800" dirty="0" smtClean="0"/>
              <a:t>)</a:t>
            </a:r>
            <a:endParaRPr lang="en-US" sz="1800" dirty="0" smtClean="0"/>
          </a:p>
          <a:p>
            <a:endParaRPr lang="en-US" sz="1800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233679" y="4890353"/>
            <a:ext cx="87579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it-IT" sz="1600" dirty="0" smtClean="0"/>
              <a:t>2009/March	Yahoo runs 17 clusters with 24,000 machines</a:t>
            </a:r>
          </a:p>
          <a:p>
            <a:pPr>
              <a:buFont typeface="Arial" pitchFamily="34" charset="0"/>
              <a:buChar char="•"/>
            </a:pPr>
            <a:r>
              <a:rPr lang="it-IT" sz="1600" dirty="0" smtClean="0"/>
              <a:t>2009/April	Hadoop sorts a petabyte</a:t>
            </a:r>
          </a:p>
          <a:p>
            <a:pPr>
              <a:buFont typeface="Arial" pitchFamily="34" charset="0"/>
              <a:buChar char="•"/>
            </a:pPr>
            <a:r>
              <a:rPr lang="it-IT" sz="1600" dirty="0" smtClean="0"/>
              <a:t>2010/June	Yahoo 4,000 nodes/70 petabytes</a:t>
            </a:r>
          </a:p>
          <a:p>
            <a:pPr>
              <a:buFont typeface="Arial" pitchFamily="34" charset="0"/>
              <a:buChar char="•"/>
            </a:pPr>
            <a:r>
              <a:rPr lang="it-IT" sz="1600" b="1" dirty="0" smtClean="0"/>
              <a:t>2010/June	Facebook 2,300 clusters/40 petabytes</a:t>
            </a:r>
          </a:p>
          <a:p>
            <a:pPr>
              <a:buFont typeface="Arial" pitchFamily="34" charset="0"/>
              <a:buChar char="•"/>
            </a:pPr>
            <a:r>
              <a:rPr lang="it-IT" sz="1600" dirty="0" smtClean="0"/>
              <a:t>2011/January	Facebook, LinkedIn, eBay and IBM collectively contribute 200,000 lines of code</a:t>
            </a:r>
          </a:p>
        </p:txBody>
      </p:sp>
      <p:pic>
        <p:nvPicPr>
          <p:cNvPr id="20482" name="Picture 2" descr="C:\Users\lenin\Downloads\dumbo\Apache_Hive_logo.svg.pn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5930900" y="1911287"/>
            <a:ext cx="992081" cy="892873"/>
          </a:xfrm>
          <a:prstGeom prst="rect">
            <a:avLst/>
          </a:prstGeom>
          <a:noFill/>
        </p:spPr>
      </p:pic>
      <p:pic>
        <p:nvPicPr>
          <p:cNvPr id="20483" name="Picture 3" descr="C:\Users\lenin\Downloads\dumbo\download.jp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8173403" y="3921760"/>
            <a:ext cx="835582" cy="993775"/>
          </a:xfrm>
          <a:prstGeom prst="rect">
            <a:avLst/>
          </a:prstGeom>
          <a:noFill/>
        </p:spPr>
      </p:pic>
      <p:pic>
        <p:nvPicPr>
          <p:cNvPr id="20484" name="Picture 4" descr="C:\Users\lenin\Downloads\dumbo\Spark-logo-192x100px.png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6604000" y="4759112"/>
            <a:ext cx="1198880" cy="624417"/>
          </a:xfrm>
          <a:prstGeom prst="rect">
            <a:avLst/>
          </a:prstGeom>
          <a:noFill/>
        </p:spPr>
      </p:pic>
      <p:pic>
        <p:nvPicPr>
          <p:cNvPr id="20485" name="Picture 5" descr="C:\Users\lenin\Downloads\dumbo\Storm_logo.png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7323832" y="1991360"/>
            <a:ext cx="1392052" cy="508000"/>
          </a:xfrm>
          <a:prstGeom prst="rect">
            <a:avLst/>
          </a:prstGeom>
          <a:noFill/>
        </p:spPr>
      </p:pic>
      <p:sp>
        <p:nvSpPr>
          <p:cNvPr id="14" name="CaixaDeTexto 13"/>
          <p:cNvSpPr txBox="1"/>
          <p:nvPr/>
        </p:nvSpPr>
        <p:spPr>
          <a:xfrm>
            <a:off x="172720" y="162560"/>
            <a:ext cx="881887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it-IT" sz="1600" b="1" dirty="0" smtClean="0"/>
              <a:t>2003/October	Google File System paper released</a:t>
            </a:r>
          </a:p>
          <a:p>
            <a:pPr>
              <a:buFont typeface="Arial" pitchFamily="34" charset="0"/>
              <a:buChar char="•"/>
            </a:pPr>
            <a:r>
              <a:rPr lang="it-IT" sz="1600" dirty="0" smtClean="0"/>
              <a:t>2006/April	Hadoop sorts 1.8TB on 188 nodes in 47.9h</a:t>
            </a:r>
          </a:p>
          <a:p>
            <a:pPr>
              <a:buFont typeface="Arial" pitchFamily="34" charset="0"/>
              <a:buChar char="•"/>
            </a:pPr>
            <a:r>
              <a:rPr lang="it-IT" sz="1600" dirty="0" smtClean="0"/>
              <a:t>2007/April	Yahoo runs 2 clusters of 1,000 machines</a:t>
            </a:r>
          </a:p>
          <a:p>
            <a:pPr>
              <a:buFont typeface="Arial" pitchFamily="34" charset="0"/>
              <a:buChar char="•"/>
            </a:pPr>
            <a:r>
              <a:rPr lang="it-IT" sz="1600" dirty="0" smtClean="0"/>
              <a:t>2008/February	Yahoo! production search index generated by a 10,000-core Hadoop cluster</a:t>
            </a:r>
          </a:p>
          <a:p>
            <a:pPr>
              <a:buFont typeface="Arial" pitchFamily="34" charset="0"/>
              <a:buChar char="•"/>
            </a:pPr>
            <a:r>
              <a:rPr lang="it-IT" sz="1600" b="1" dirty="0" smtClean="0"/>
              <a:t>2008/April	(WR)Running on a 910-node cluster, Hadoop sorted one terabyte in 209s</a:t>
            </a:r>
          </a:p>
          <a:p>
            <a:pPr>
              <a:buFont typeface="Arial" pitchFamily="34" charset="0"/>
              <a:buChar char="•"/>
            </a:pPr>
            <a:r>
              <a:rPr lang="it-IT" sz="1600" dirty="0" smtClean="0"/>
              <a:t>2008/November	Google MapReduce implementation sorted one terabyte in 68s</a:t>
            </a:r>
          </a:p>
        </p:txBody>
      </p:sp>
      <p:pic>
        <p:nvPicPr>
          <p:cNvPr id="20486" name="Picture 6" descr="C:\Users\lenin\Downloads\dumbo\Phoenix-bird-trans.png"/>
          <p:cNvPicPr>
            <a:picLocks noChangeAspect="1" noChangeArrowheads="1"/>
          </p:cNvPicPr>
          <p:nvPr/>
        </p:nvPicPr>
        <p:blipFill>
          <a:blip r:embed="rId7" cstate="screen"/>
          <a:srcRect/>
          <a:stretch>
            <a:fillRect/>
          </a:stretch>
        </p:blipFill>
        <p:spPr bwMode="auto">
          <a:xfrm>
            <a:off x="5435600" y="4103726"/>
            <a:ext cx="436880" cy="637117"/>
          </a:xfrm>
          <a:prstGeom prst="rect">
            <a:avLst/>
          </a:prstGeom>
          <a:noFill/>
        </p:spPr>
      </p:pic>
      <p:sp>
        <p:nvSpPr>
          <p:cNvPr id="17" name="Retângulo 16"/>
          <p:cNvSpPr/>
          <p:nvPr/>
        </p:nvSpPr>
        <p:spPr>
          <a:xfrm>
            <a:off x="731520" y="2139018"/>
            <a:ext cx="24384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i="1" dirty="0" smtClean="0"/>
              <a:t>Only </a:t>
            </a:r>
            <a:r>
              <a:rPr lang="en-US" sz="1400" i="1" dirty="0" err="1" smtClean="0"/>
              <a:t>Facebook</a:t>
            </a:r>
            <a:r>
              <a:rPr lang="en-US" sz="1400" i="1" dirty="0" smtClean="0"/>
              <a:t> collects 15 terabytes of data per day. It’s equivalent to 1.5 of the entire US Congress library.</a:t>
            </a:r>
            <a:endParaRPr lang="en-US" sz="1400" dirty="0"/>
          </a:p>
        </p:txBody>
      </p:sp>
      <p:sp>
        <p:nvSpPr>
          <p:cNvPr id="18" name="Retângulo 17"/>
          <p:cNvSpPr/>
          <p:nvPr/>
        </p:nvSpPr>
        <p:spPr>
          <a:xfrm>
            <a:off x="0" y="6627168"/>
            <a:ext cx="2387192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 smtClean="0"/>
              <a:t>https://en.wikipedia.org/wiki/Apache_Hadoop</a:t>
            </a:r>
            <a:endParaRPr lang="en-US" sz="9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4" grpId="0"/>
      <p:bldP spid="1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lenin\Downloads\dumbo\elephant_rgb_sq.pn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 rot="20087871">
            <a:off x="6750626" y="5682230"/>
            <a:ext cx="1164013" cy="1175771"/>
          </a:xfrm>
          <a:prstGeom prst="rect">
            <a:avLst/>
          </a:prstGeom>
          <a:noFill/>
        </p:spPr>
      </p:pic>
      <p:sp>
        <p:nvSpPr>
          <p:cNvPr id="1028" name="AutoShape 4" descr=" \vec F = + m_{(t)} {\mathrm{d} \vec v_{(t)} \over \mathrm{d}t} = \Sigma \vec F_{ext} + \vec {u_{(t)}} \frac{\mathrm{d} m_{(t)}}{\mathrm{d}t}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0" name="AutoShape 6" descr=" \vec F = + m_{(t)} {\mathrm{d} \vec v_{(t)} \over \mathrm{d}t} = \Sigma \vec F_{ext} + \vec {u_{(t)}} \frac{\mathrm{d} m_{(t)}}{\mathrm{d}t} 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AutoShape 4" descr="\vec {F} = m\vec {a}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en-US" sz="1800" dirty="0"/>
          </a:p>
        </p:txBody>
      </p:sp>
      <p:sp>
        <p:nvSpPr>
          <p:cNvPr id="18" name="Retângulo 17"/>
          <p:cNvSpPr/>
          <p:nvPr/>
        </p:nvSpPr>
        <p:spPr>
          <a:xfrm>
            <a:off x="0" y="6627168"/>
            <a:ext cx="3719288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 smtClean="0"/>
              <a:t>Martin John Madsen, Ph.D. - PASS Data Science Virtual Chapter - June 2016</a:t>
            </a:r>
            <a:endParaRPr lang="en-US" sz="900" dirty="0"/>
          </a:p>
        </p:txBody>
      </p:sp>
      <p:pic>
        <p:nvPicPr>
          <p:cNvPr id="21507" name="Picture 3" descr="C:\Users\lenin\Downloads\dumbo\sources.pn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135082" y="155864"/>
            <a:ext cx="8188036" cy="449653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1508" name="Picture 4" descr="C:\Users\lenin\Downloads\dumbo\charts.pn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810492" y="1078173"/>
            <a:ext cx="8131408" cy="45640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1506" name="Picture 2" descr="C:\Users\lenin\Downloads\dumbo\results.png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325120" y="629920"/>
            <a:ext cx="8373017" cy="470408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1509" name="Picture 5" descr="C:\Users\lenin\Downloads\dumbo\illu-r-language.png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 rot="664273">
            <a:off x="7776845" y="6168394"/>
            <a:ext cx="716915" cy="5753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And…</a:t>
            </a:r>
            <a:endParaRPr lang="en-US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2" descr="C:\Users\lenin\Downloads\dumbo\elephant_rgb_sq.png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 rot="20827524">
            <a:off x="2297341" y="2324526"/>
            <a:ext cx="783592" cy="791507"/>
          </a:xfrm>
          <a:prstGeom prst="rect">
            <a:avLst/>
          </a:prstGeom>
          <a:noFill/>
        </p:spPr>
      </p:pic>
      <p:sp>
        <p:nvSpPr>
          <p:cNvPr id="7" name="CaixaDeTexto 6"/>
          <p:cNvSpPr txBox="1"/>
          <p:nvPr/>
        </p:nvSpPr>
        <p:spPr>
          <a:xfrm>
            <a:off x="3058161" y="2255520"/>
            <a:ext cx="3978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/>
              <a:t>?</a:t>
            </a:r>
            <a:endParaRPr lang="en-US" sz="3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1" name="Picture 3" descr="C:\Users\lenin\Downloads\dumbo\sp.pn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5923281" y="2748263"/>
            <a:ext cx="2956560" cy="374715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2532" name="Picture 4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161290" y="187557"/>
            <a:ext cx="4796790" cy="260453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2533" name="Picture 5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670560" y="714981"/>
            <a:ext cx="4602481" cy="243461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2534" name="Picture 6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188595" y="3413760"/>
            <a:ext cx="3602698" cy="31457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Seta dobrada para cima 8"/>
          <p:cNvSpPr/>
          <p:nvPr/>
        </p:nvSpPr>
        <p:spPr>
          <a:xfrm flipV="1">
            <a:off x="5588000" y="1239520"/>
            <a:ext cx="1463040" cy="1229360"/>
          </a:xfrm>
          <a:prstGeom prst="bent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eta para a direita 9"/>
          <p:cNvSpPr/>
          <p:nvPr/>
        </p:nvSpPr>
        <p:spPr>
          <a:xfrm>
            <a:off x="4003040" y="4480560"/>
            <a:ext cx="1727200" cy="6908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 11"/>
          <p:cNvSpPr/>
          <p:nvPr/>
        </p:nvSpPr>
        <p:spPr>
          <a:xfrm>
            <a:off x="0" y="6627168"/>
            <a:ext cx="184731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900" dirty="0" smtClean="0"/>
          </a:p>
          <a:p>
            <a:endParaRPr lang="en-US" sz="900" dirty="0" smtClean="0"/>
          </a:p>
          <a:p>
            <a:endParaRPr lang="en-US" sz="900" dirty="0" smtClean="0"/>
          </a:p>
          <a:p>
            <a:endParaRPr lang="en-US" sz="900" dirty="0" smtClean="0"/>
          </a:p>
          <a:p>
            <a:endParaRPr lang="en-US" sz="900" dirty="0"/>
          </a:p>
        </p:txBody>
      </p:sp>
      <p:sp>
        <p:nvSpPr>
          <p:cNvPr id="15" name="Retângulo 14"/>
          <p:cNvSpPr/>
          <p:nvPr/>
        </p:nvSpPr>
        <p:spPr>
          <a:xfrm>
            <a:off x="0" y="6627168"/>
            <a:ext cx="2071401" cy="2308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00" dirty="0" smtClean="0"/>
              <a:t>CGE / PMSP - http://www.cgesp.org/v3/</a:t>
            </a:r>
            <a:endParaRPr lang="en-US" sz="900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4521200" y="4643120"/>
            <a:ext cx="649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L.A.I.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7" name="Picture 2" descr="C:\Users\lenin\Downloads\dumbo\elephant_rgb_sq.png"/>
          <p:cNvPicPr>
            <a:picLocks noChangeAspect="1" noChangeArrowheads="1"/>
          </p:cNvPicPr>
          <p:nvPr/>
        </p:nvPicPr>
        <p:blipFill>
          <a:blip r:embed="rId7" cstate="screen"/>
          <a:srcRect/>
          <a:stretch>
            <a:fillRect/>
          </a:stretch>
        </p:blipFill>
        <p:spPr bwMode="auto">
          <a:xfrm rot="20296880">
            <a:off x="8251161" y="95928"/>
            <a:ext cx="643076" cy="64957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6" grpId="0"/>
    </p:bld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310</Words>
  <Application>Microsoft Office PowerPoint</Application>
  <PresentationFormat>Apresentação na tela (4:3)</PresentationFormat>
  <Paragraphs>51</Paragraphs>
  <Slides>12</Slides>
  <Notes>2</Notes>
  <HiddenSlides>1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3" baseType="lpstr">
      <vt:lpstr>Tema do Office</vt:lpstr>
      <vt:lpstr>Dumbo</vt:lpstr>
      <vt:lpstr>Slide 2</vt:lpstr>
      <vt:lpstr>Slide 3</vt:lpstr>
      <vt:lpstr>Aedes aegypti</vt:lpstr>
      <vt:lpstr>Hadoop</vt:lpstr>
      <vt:lpstr>Hadoop</vt:lpstr>
      <vt:lpstr>Slide 7</vt:lpstr>
      <vt:lpstr>And…</vt:lpstr>
      <vt:lpstr>Slide 9</vt:lpstr>
      <vt:lpstr>Slide 10</vt:lpstr>
      <vt:lpstr>Ma'at</vt:lpstr>
      <vt:lpstr>Ma'at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Petr Barborik</dc:creator>
  <cp:lastModifiedBy>Lenin Cristi</cp:lastModifiedBy>
  <cp:revision>36</cp:revision>
  <dcterms:created xsi:type="dcterms:W3CDTF">2013-07-31T14:21:55Z</dcterms:created>
  <dcterms:modified xsi:type="dcterms:W3CDTF">2016-12-13T16:49:21Z</dcterms:modified>
</cp:coreProperties>
</file>

<file path=docProps/thumbnail.jpeg>
</file>